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98" r:id="rId7"/>
    <p:sldId id="265" r:id="rId8"/>
    <p:sldId id="267" r:id="rId9"/>
    <p:sldId id="273" r:id="rId10"/>
    <p:sldId id="297" r:id="rId11"/>
    <p:sldId id="274" r:id="rId12"/>
    <p:sldId id="275" r:id="rId13"/>
    <p:sldId id="268" r:id="rId14"/>
    <p:sldId id="269" r:id="rId15"/>
    <p:sldId id="299" r:id="rId16"/>
    <p:sldId id="277" r:id="rId17"/>
    <p:sldId id="300" r:id="rId18"/>
    <p:sldId id="278" r:id="rId19"/>
    <p:sldId id="279" r:id="rId20"/>
    <p:sldId id="280" r:id="rId21"/>
    <p:sldId id="294" r:id="rId22"/>
    <p:sldId id="281" r:id="rId23"/>
    <p:sldId id="301" r:id="rId24"/>
    <p:sldId id="282" r:id="rId25"/>
    <p:sldId id="276" r:id="rId26"/>
    <p:sldId id="283" r:id="rId27"/>
    <p:sldId id="295" r:id="rId28"/>
    <p:sldId id="284" r:id="rId29"/>
    <p:sldId id="302" r:id="rId30"/>
    <p:sldId id="285" r:id="rId31"/>
    <p:sldId id="286" r:id="rId32"/>
    <p:sldId id="287" r:id="rId33"/>
    <p:sldId id="296" r:id="rId34"/>
    <p:sldId id="288" r:id="rId35"/>
    <p:sldId id="270" r:id="rId36"/>
    <p:sldId id="292" r:id="rId37"/>
    <p:sldId id="293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-32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79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9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6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5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7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6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56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5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056E-5C68-4852-B4E5-14CAEFEF08F0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E5CC-4BB7-487A-BF91-53BB583E2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578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 Light" panose="020F03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Linguistic macro-areas in Africa: </a:t>
            </a:r>
            <a:r>
              <a:rPr lang="en-US" sz="6000" b="1" dirty="0" smtClean="0">
                <a:latin typeface="Calibri Light" panose="020F03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/>
            </a:r>
            <a:br>
              <a:rPr lang="en-US" sz="6000" b="1" dirty="0" smtClean="0">
                <a:latin typeface="Calibri Light" panose="020F03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</a:br>
            <a:r>
              <a:rPr lang="en-US" sz="6000" b="1" dirty="0" smtClean="0">
                <a:latin typeface="Calibri Light" panose="020F03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when </a:t>
            </a:r>
            <a:r>
              <a:rPr lang="en-US" sz="6000" b="1" dirty="0">
                <a:latin typeface="Calibri Light" panose="020F03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“boundaries” are areas themselves</a:t>
            </a:r>
            <a:endParaRPr lang="de-DE" sz="6000" b="1" dirty="0">
              <a:latin typeface="Calibri Light" panose="020F0302020204030204" pitchFamily="34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algn="ctr"/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algn="ctr"/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Tom </a:t>
            </a:r>
            <a:r>
              <a:rPr lang="en-US" dirty="0" err="1" smtClean="0">
                <a:latin typeface="Calibri" panose="020F05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Güldemann</a:t>
            </a:r>
            <a:endParaRPr lang="en-US" dirty="0" smtClean="0">
              <a:latin typeface="Calibri" panose="020F0502020204030204" pitchFamily="34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 algn="ctr">
              <a:buNone/>
            </a:pPr>
            <a:endParaRPr lang="de-DE" dirty="0">
              <a:latin typeface="Calibri" panose="020F0502020204030204" pitchFamily="34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Humboldt University Berlin </a:t>
            </a:r>
            <a:endParaRPr lang="en-US" dirty="0" smtClean="0">
              <a:latin typeface="Calibri" panose="020F0502020204030204" pitchFamily="34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Max </a:t>
            </a:r>
            <a:r>
              <a:rPr lang="en-US" dirty="0">
                <a:latin typeface="Calibri" panose="020F050202020403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Planck Institute for the Science of Human History Jena</a:t>
            </a:r>
            <a:endParaRPr lang="de-DE" dirty="0">
              <a:latin typeface="Calibri" panose="020F0502020204030204" pitchFamily="34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A new macro-areal profile for </a:t>
            </a:r>
            <a:r>
              <a:rPr lang="en-US" b="1" dirty="0" err="1" smtClean="0"/>
              <a:t>Afrabia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dirty="0" err="1"/>
              <a:t>Güldemann</a:t>
            </a:r>
            <a:r>
              <a:rPr lang="en-US" dirty="0"/>
              <a:t> (forthcoming a</a:t>
            </a:r>
            <a:r>
              <a:rPr lang="en-US" dirty="0" smtClean="0"/>
              <a:t>)	</a:t>
            </a:r>
            <a:r>
              <a:rPr lang="en-US" dirty="0"/>
              <a:t>	</a:t>
            </a:r>
            <a:r>
              <a:rPr lang="en-US" dirty="0" err="1" smtClean="0"/>
              <a:t>Kottek</a:t>
            </a:r>
            <a:r>
              <a:rPr lang="en-US" dirty="0" smtClean="0"/>
              <a:t> et al. (2006)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098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64292"/>
            <a:ext cx="4822371" cy="46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Africa Köppen-Geiger z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34" y="964291"/>
            <a:ext cx="4696279" cy="470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2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A new macro-areal profile for </a:t>
            </a:r>
            <a:r>
              <a:rPr lang="en-US" b="1" dirty="0" err="1" smtClean="0"/>
              <a:t>Afrabia</a:t>
            </a:r>
            <a:endParaRPr lang="de-DE" b="1" dirty="0"/>
          </a:p>
          <a:p>
            <a:r>
              <a:rPr lang="en-US" dirty="0" smtClean="0"/>
              <a:t>considerable </a:t>
            </a:r>
            <a:r>
              <a:rPr lang="en-US" dirty="0"/>
              <a:t>overlap with geographical-climatic macro-conditions  (</a:t>
            </a:r>
            <a:r>
              <a:rPr lang="en-US" dirty="0" err="1"/>
              <a:t>Kottek</a:t>
            </a:r>
            <a:r>
              <a:rPr lang="en-US" dirty="0"/>
              <a:t> et al. 2006):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= Arid </a:t>
            </a:r>
            <a:r>
              <a:rPr lang="en-US" dirty="0" smtClean="0"/>
              <a:t>south: I </a:t>
            </a:r>
            <a:r>
              <a:rPr lang="en-US" dirty="0"/>
              <a:t>Kalahari Basin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Equatorial</a:t>
            </a:r>
            <a:r>
              <a:rPr lang="en-US" dirty="0" smtClean="0"/>
              <a:t>: II </a:t>
            </a:r>
            <a:r>
              <a:rPr lang="en-US" dirty="0"/>
              <a:t>Bantu spread zone, III Macro-Sudan belt, </a:t>
            </a:r>
            <a:r>
              <a:rPr lang="en-US" dirty="0" err="1"/>
              <a:t>IVb</a:t>
            </a:r>
            <a:r>
              <a:rPr lang="en-US" dirty="0"/>
              <a:t> East </a:t>
            </a:r>
            <a:r>
              <a:rPr lang="en-US" dirty="0" smtClean="0"/>
              <a:t>				Sudan-Gregory </a:t>
            </a:r>
            <a:r>
              <a:rPr lang="en-US" dirty="0"/>
              <a:t>Rift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= Arid north</a:t>
            </a:r>
            <a:r>
              <a:rPr lang="en-US" dirty="0" smtClean="0"/>
              <a:t>: </a:t>
            </a:r>
            <a:r>
              <a:rPr lang="en-US" dirty="0" err="1" smtClean="0"/>
              <a:t>IVa</a:t>
            </a:r>
            <a:r>
              <a:rPr lang="en-US" dirty="0" smtClean="0"/>
              <a:t> </a:t>
            </a:r>
            <a:r>
              <a:rPr lang="en-US" dirty="0"/>
              <a:t>Sahel, V Chad-Ethiopia, VI </a:t>
            </a:r>
            <a:r>
              <a:rPr lang="en-US" dirty="0" err="1"/>
              <a:t>Afroasiatic</a:t>
            </a:r>
            <a:r>
              <a:rPr lang="en-US" dirty="0"/>
              <a:t> spread </a:t>
            </a:r>
            <a:r>
              <a:rPr lang="en-US" dirty="0" smtClean="0"/>
              <a:t>zone</a:t>
            </a:r>
          </a:p>
          <a:p>
            <a:pPr marL="0" indent="0">
              <a:buNone/>
            </a:pPr>
            <a:endParaRPr lang="de-DE" dirty="0"/>
          </a:p>
          <a:p>
            <a:r>
              <a:rPr lang="en-US" dirty="0" smtClean="0"/>
              <a:t>major </a:t>
            </a:r>
            <a:r>
              <a:rPr lang="en-US" dirty="0"/>
              <a:t>caveats: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- feature </a:t>
            </a:r>
            <a:r>
              <a:rPr lang="en-US" dirty="0"/>
              <a:t>distributions </a:t>
            </a:r>
            <a:r>
              <a:rPr lang="en-US" dirty="0" smtClean="0"/>
              <a:t>to </a:t>
            </a:r>
            <a:r>
              <a:rPr lang="en-US" dirty="0"/>
              <a:t>be tested for statistical significance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/>
              <a:t>macro-areas only temporal and partly </a:t>
            </a:r>
            <a:r>
              <a:rPr lang="en-US" dirty="0" err="1"/>
              <a:t>asynchronic</a:t>
            </a:r>
            <a:r>
              <a:rPr lang="en-US" dirty="0"/>
              <a:t> </a:t>
            </a:r>
            <a:r>
              <a:rPr lang="en-US" dirty="0" smtClean="0"/>
              <a:t>snapshots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A new macro-areal profile for </a:t>
            </a:r>
            <a:r>
              <a:rPr lang="en-US" b="1" dirty="0" err="1" smtClean="0"/>
              <a:t>Afrabia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dirty="0" err="1"/>
              <a:t>Güldemann</a:t>
            </a:r>
            <a:r>
              <a:rPr lang="en-US" dirty="0"/>
              <a:t> (forthcoming a</a:t>
            </a:r>
            <a:r>
              <a:rPr lang="en-US" dirty="0" smtClean="0"/>
              <a:t>)	</a:t>
            </a:r>
            <a:r>
              <a:rPr lang="en-US" dirty="0"/>
              <a:t>	</a:t>
            </a:r>
            <a:r>
              <a:rPr lang="en-US" dirty="0" err="1" smtClean="0"/>
              <a:t>Kottek</a:t>
            </a:r>
            <a:r>
              <a:rPr lang="en-US" dirty="0" smtClean="0"/>
              <a:t> et al. (2006)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098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64292"/>
            <a:ext cx="4822371" cy="46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Africa Köppen-Geiger z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34" y="964291"/>
            <a:ext cx="4696279" cy="470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Macro-areal “boundaries” in Africa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514894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Güldemann</a:t>
            </a:r>
            <a:r>
              <a:rPr lang="en-US" dirty="0" smtClean="0"/>
              <a:t> (forth. b) </a:t>
            </a:r>
            <a:r>
              <a:rPr lang="en-US" dirty="0"/>
              <a:t>only apparently</a:t>
            </a:r>
            <a:r>
              <a:rPr lang="en-US" dirty="0" smtClean="0"/>
              <a:t> </a:t>
            </a:r>
            <a:r>
              <a:rPr lang="en-US" dirty="0"/>
              <a:t>reverts back to line-like </a:t>
            </a:r>
            <a:r>
              <a:rPr lang="en-US" dirty="0" smtClean="0"/>
              <a:t>boundaries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goal </a:t>
            </a:r>
            <a:r>
              <a:rPr lang="en-US" dirty="0" smtClean="0"/>
              <a:t>here: </a:t>
            </a:r>
            <a:r>
              <a:rPr lang="en-US" dirty="0"/>
              <a:t>determine </a:t>
            </a:r>
            <a:r>
              <a:rPr lang="en-US" dirty="0" smtClean="0"/>
              <a:t>diverse </a:t>
            </a:r>
            <a:r>
              <a:rPr lang="en-US" dirty="0"/>
              <a:t>character </a:t>
            </a:r>
            <a:r>
              <a:rPr lang="en-US" dirty="0" smtClean="0"/>
              <a:t>of </a:t>
            </a:r>
            <a:r>
              <a:rPr lang="en-US" dirty="0"/>
              <a:t>“boundaries” </a:t>
            </a:r>
            <a:r>
              <a:rPr lang="en-US" dirty="0" smtClean="0"/>
              <a:t>by </a:t>
            </a:r>
            <a:r>
              <a:rPr lang="en-US" dirty="0"/>
              <a:t>four </a:t>
            </a:r>
            <a:r>
              <a:rPr lang="en-US" dirty="0" smtClean="0"/>
              <a:t>test cases 	that are geographical </a:t>
            </a:r>
            <a:r>
              <a:rPr lang="en-US" dirty="0"/>
              <a:t>spaces </a:t>
            </a:r>
            <a:r>
              <a:rPr lang="en-US" dirty="0" smtClean="0"/>
              <a:t>with </a:t>
            </a:r>
            <a:r>
              <a:rPr lang="en-US" dirty="0"/>
              <a:t>their own linguistic </a:t>
            </a:r>
            <a:r>
              <a:rPr lang="en-US" dirty="0" smtClean="0"/>
              <a:t>dynamics</a:t>
            </a:r>
            <a:r>
              <a:rPr lang="en-US" dirty="0"/>
              <a:t> </a:t>
            </a:r>
            <a:endParaRPr lang="de-DE" dirty="0"/>
          </a:p>
          <a:p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characterized </a:t>
            </a:r>
            <a:r>
              <a:rPr lang="en-US" dirty="0"/>
              <a:t>as follows: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) macro-areal location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b</a:t>
            </a:r>
            <a:r>
              <a:rPr lang="en-US" dirty="0"/>
              <a:t>) geography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c</a:t>
            </a:r>
            <a:r>
              <a:rPr lang="en-US" dirty="0"/>
              <a:t>) linguistic ecology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d</a:t>
            </a:r>
            <a:r>
              <a:rPr lang="en-US" dirty="0"/>
              <a:t>) linguistic structural profile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e</a:t>
            </a:r>
            <a:r>
              <a:rPr lang="en-US" dirty="0"/>
              <a:t>) population and language dynamics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f</a:t>
            </a:r>
            <a:r>
              <a:rPr lang="en-US" dirty="0"/>
              <a:t>) “boundary” character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3.1 The Red Sea-Gulf of Aden as a plain boundary</a:t>
            </a: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2947"/>
            <a:ext cx="6346372" cy="61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flipH="1" flipV="1">
            <a:off x="4972834" y="1340285"/>
            <a:ext cx="2211737" cy="187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3.1 The Red Sea-Gulf of Aden as a plain boundary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a) gulf-type ocean water bodies between Horn of Africa and Arabian </a:t>
            </a:r>
            <a:r>
              <a:rPr lang="en-US" dirty="0" smtClean="0"/>
              <a:t>	Peninsula </a:t>
            </a:r>
            <a:r>
              <a:rPr lang="en-US" dirty="0"/>
              <a:t>with Bab al-Mandab Strait as one narrowing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&gt; separates </a:t>
            </a:r>
            <a:r>
              <a:rPr lang="en-US" dirty="0"/>
              <a:t>northeastern flank of V Chad-Ethiopia from VI </a:t>
            </a:r>
            <a:r>
              <a:rPr lang="en-US" dirty="0" err="1"/>
              <a:t>Afroasiatic</a:t>
            </a:r>
            <a:r>
              <a:rPr lang="en-US" dirty="0"/>
              <a:t> </a:t>
            </a:r>
            <a:r>
              <a:rPr lang="en-US" dirty="0" smtClean="0"/>
              <a:t>	spread zone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b) traversable sea containing a few small islands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dirty="0" err="1"/>
              <a:t>n.a</a:t>
            </a:r>
            <a:r>
              <a:rPr lang="en-US" dirty="0"/>
              <a:t>., without major settlement except for one geographically </a:t>
            </a:r>
            <a:r>
              <a:rPr lang="en-US" dirty="0" smtClean="0"/>
              <a:t>	peripheral </a:t>
            </a:r>
            <a:r>
              <a:rPr lang="en-US" dirty="0"/>
              <a:t>island with separate South Arabian language </a:t>
            </a:r>
            <a:r>
              <a:rPr lang="en-US" dirty="0" err="1"/>
              <a:t>Soqotri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3.1 The Red Sea-Gulf of Aden as a plain boundary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n.a</a:t>
            </a:r>
            <a:r>
              <a:rPr lang="en-US" dirty="0"/>
              <a:t>. (</a:t>
            </a:r>
            <a:r>
              <a:rPr lang="en-US" dirty="0" err="1"/>
              <a:t>Soqotri</a:t>
            </a:r>
            <a:r>
              <a:rPr lang="en-US" dirty="0"/>
              <a:t> = canonical South Arabian)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e) South Semitic crossing from Arabia into Horn of Africa as major </a:t>
            </a:r>
            <a:r>
              <a:rPr lang="en-US" dirty="0" smtClean="0"/>
              <a:t>	population </a:t>
            </a:r>
            <a:r>
              <a:rPr lang="en-US" dirty="0"/>
              <a:t>event</a:t>
            </a:r>
            <a:endParaRPr lang="de-DE" dirty="0"/>
          </a:p>
          <a:p>
            <a:pPr>
              <a:buFontTx/>
              <a:buChar char="-"/>
            </a:pPr>
            <a:r>
              <a:rPr lang="en-US" dirty="0" smtClean="0"/>
              <a:t>shift </a:t>
            </a:r>
            <a:r>
              <a:rPr lang="en-US" dirty="0"/>
              <a:t>of colonizing Semitic to local Ethiopian profile </a:t>
            </a:r>
            <a:r>
              <a:rPr lang="en-US" dirty="0" smtClean="0"/>
              <a:t>primarily </a:t>
            </a:r>
            <a:r>
              <a:rPr lang="en-US" dirty="0"/>
              <a:t>due </a:t>
            </a:r>
            <a:r>
              <a:rPr lang="en-US" dirty="0" smtClean="0"/>
              <a:t>to 	substrate </a:t>
            </a:r>
            <a:r>
              <a:rPr lang="en-US" dirty="0"/>
              <a:t>interference </a:t>
            </a:r>
            <a:r>
              <a:rPr lang="en-US" dirty="0" smtClean="0"/>
              <a:t>from (remotely related) </a:t>
            </a:r>
            <a:r>
              <a:rPr lang="en-US" dirty="0"/>
              <a:t>Cushitic </a:t>
            </a:r>
            <a:r>
              <a:rPr lang="en-US" dirty="0" smtClean="0"/>
              <a:t>languages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shift-induced emergence of </a:t>
            </a:r>
            <a:r>
              <a:rPr lang="en-US" dirty="0" err="1"/>
              <a:t>Ethiosemitic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hardly any affinities between macro-areas beyond </a:t>
            </a:r>
            <a:r>
              <a:rPr lang="en-US" dirty="0" smtClean="0"/>
              <a:t>genealogical 	isoglosses of Semitic-Cushitic </a:t>
            </a:r>
            <a:r>
              <a:rPr lang="en-US" dirty="0"/>
              <a:t>(cf. </a:t>
            </a:r>
            <a:r>
              <a:rPr lang="en-US" dirty="0" err="1"/>
              <a:t>Simeone-Senelle</a:t>
            </a:r>
            <a:r>
              <a:rPr lang="en-US" dirty="0"/>
              <a:t> </a:t>
            </a:r>
            <a:r>
              <a:rPr lang="en-US" dirty="0" smtClean="0"/>
              <a:t>&amp; V. </a:t>
            </a:r>
            <a:r>
              <a:rPr lang="en-US" dirty="0"/>
              <a:t>2006)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f) quite canonical “boundary” between two macro-areas in terms of </a:t>
            </a:r>
            <a:r>
              <a:rPr lang="en-US" dirty="0" smtClean="0"/>
              <a:t>	both </a:t>
            </a:r>
            <a:r>
              <a:rPr lang="en-US" dirty="0"/>
              <a:t>geography and linguistics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3.2 The Ethiopian escarpment as an accretion zone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2947"/>
            <a:ext cx="6346372" cy="61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flipH="1" flipV="1">
            <a:off x="5148197" y="2104372"/>
            <a:ext cx="576198" cy="1427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3.2 The Ethiopian escarpment as an accretion zone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a) longitudinal transition zone between the Ethiopian Plateau and the </a:t>
            </a:r>
            <a:r>
              <a:rPr lang="en-US" dirty="0" smtClean="0"/>
              <a:t>	western </a:t>
            </a:r>
            <a:r>
              <a:rPr lang="en-US" dirty="0"/>
              <a:t>lowlands stretching from Eritrea in the north to the </a:t>
            </a:r>
            <a:r>
              <a:rPr lang="en-US" dirty="0" smtClean="0"/>
              <a:t>	northern </a:t>
            </a:r>
            <a:r>
              <a:rPr lang="en-US" dirty="0"/>
              <a:t>edge of Lake Turkana in the south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&gt; separates </a:t>
            </a:r>
            <a:r>
              <a:rPr lang="en-US" dirty="0"/>
              <a:t>one </a:t>
            </a:r>
            <a:r>
              <a:rPr lang="en-US" dirty="0" smtClean="0"/>
              <a:t>part </a:t>
            </a:r>
            <a:r>
              <a:rPr lang="en-US" dirty="0"/>
              <a:t>of eastern flank of V Chad-Ethiopia from </a:t>
            </a:r>
            <a:r>
              <a:rPr lang="en-US" dirty="0" smtClean="0"/>
              <a:t>Nilotic-	</a:t>
            </a:r>
            <a:r>
              <a:rPr lang="en-US" dirty="0" err="1" smtClean="0"/>
              <a:t>Surmic</a:t>
            </a:r>
            <a:r>
              <a:rPr lang="en-US" dirty="0" smtClean="0"/>
              <a:t> </a:t>
            </a:r>
            <a:r>
              <a:rPr lang="en-US" dirty="0"/>
              <a:t>spread zone as part of </a:t>
            </a:r>
            <a:r>
              <a:rPr lang="en-US" dirty="0" err="1"/>
              <a:t>IVb</a:t>
            </a:r>
            <a:r>
              <a:rPr lang="en-US" dirty="0"/>
              <a:t> East Sudan-Gregory </a:t>
            </a:r>
            <a:r>
              <a:rPr lang="en-US" dirty="0" smtClean="0"/>
              <a:t>Rift</a:t>
            </a:r>
          </a:p>
          <a:p>
            <a:pPr marL="0" indent="0">
              <a:buNone/>
            </a:pPr>
            <a:r>
              <a:rPr lang="en-US" dirty="0"/>
              <a:t>b) marked escarpment topography entailing altitude differences and </a:t>
            </a:r>
            <a:r>
              <a:rPr lang="en-US" dirty="0" smtClean="0"/>
              <a:t>	including</a:t>
            </a:r>
            <a:r>
              <a:rPr lang="en-US" dirty="0"/>
              <a:t> partly preserved</a:t>
            </a:r>
            <a:r>
              <a:rPr lang="en-US" dirty="0" smtClean="0"/>
              <a:t> </a:t>
            </a:r>
            <a:r>
              <a:rPr lang="en-US" dirty="0"/>
              <a:t>lowland and montane </a:t>
            </a:r>
            <a:r>
              <a:rPr lang="en-US" dirty="0" smtClean="0"/>
              <a:t>rainforests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also traced by national borders between </a:t>
            </a:r>
            <a:r>
              <a:rPr lang="en-US" dirty="0" err="1"/>
              <a:t>Eritrea+Ethiopia</a:t>
            </a:r>
            <a:r>
              <a:rPr lang="en-US" dirty="0"/>
              <a:t> and </a:t>
            </a:r>
            <a:r>
              <a:rPr lang="en-US" dirty="0" smtClean="0"/>
              <a:t>	</a:t>
            </a:r>
            <a:r>
              <a:rPr lang="en-US" dirty="0" err="1" smtClean="0"/>
              <a:t>Sudan+South</a:t>
            </a:r>
            <a:r>
              <a:rPr lang="en-US" dirty="0" smtClean="0"/>
              <a:t> </a:t>
            </a:r>
            <a:r>
              <a:rPr lang="en-US" dirty="0"/>
              <a:t>Sudan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nevertheless, no real barrier for population movement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3.2 The Ethiopian </a:t>
            </a:r>
            <a:r>
              <a:rPr lang="en-US" b="1" dirty="0" smtClean="0"/>
              <a:t>escarpment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/>
              <a:t>as an accretion zone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</a:t>
            </a:r>
            <a:r>
              <a:rPr lang="en-US" sz="2000" dirty="0" smtClean="0"/>
              <a:t>	white </a:t>
            </a:r>
            <a:r>
              <a:rPr lang="en-US" sz="2000" dirty="0"/>
              <a:t>areas = </a:t>
            </a:r>
            <a:r>
              <a:rPr lang="en-US" sz="2000" dirty="0" smtClean="0"/>
              <a:t>water </a:t>
            </a:r>
            <a:r>
              <a:rPr lang="en-US" sz="2000" dirty="0"/>
              <a:t>bodies,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uninhabited </a:t>
            </a:r>
            <a:r>
              <a:rPr lang="en-US" sz="2000" dirty="0"/>
              <a:t>or other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languages </a:t>
            </a:r>
            <a:r>
              <a:rPr lang="en-US" sz="2000" dirty="0"/>
              <a:t>not of concern</a:t>
            </a:r>
            <a:endParaRPr lang="de-DE" sz="2000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5122" name="Picture 2" descr="Map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9541"/>
            <a:ext cx="5287282" cy="68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 Introduction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b="1" dirty="0" smtClean="0"/>
              <a:t>Table </a:t>
            </a:r>
            <a:r>
              <a:rPr lang="en-US" sz="2000" b="1" dirty="0"/>
              <a:t>1: Scalar levels in the analysis of linguistic contact (</a:t>
            </a:r>
            <a:r>
              <a:rPr lang="en-US" sz="2000" b="1" dirty="0" err="1"/>
              <a:t>Muysken</a:t>
            </a:r>
            <a:r>
              <a:rPr lang="en-US" sz="2000" b="1" dirty="0"/>
              <a:t> 2007, 2008: 5)</a:t>
            </a:r>
            <a:endParaRPr lang="de-DE" sz="2000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68352"/>
              </p:ext>
            </p:extLst>
          </p:nvPr>
        </p:nvGraphicFramePr>
        <p:xfrm>
          <a:off x="838200" y="1951945"/>
          <a:ext cx="9568543" cy="3588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669"/>
                <a:gridCol w="1496771"/>
                <a:gridCol w="1688046"/>
                <a:gridCol w="2111828"/>
                <a:gridCol w="1763486"/>
                <a:gridCol w="1643743"/>
              </a:tblGrid>
              <a:tr h="38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Space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Sources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Disciplines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Scenarios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Person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Bilingual individual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0-50 years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Recordings, tests, and experiments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Psycho-linguistics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Brain connectivity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0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Micro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Bilingual community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20-200 years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Recordings and fieldwork observations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Socio- and anthropological linguistics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Specific contact scenarios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Meso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Geographical region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Generally 200-1000 years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Comparative data; historical sources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Historical linguistics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Global contact scenarios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Macro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Larger areas of the world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Deep time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Typological, genetic, </a:t>
                      </a:r>
                      <a:r>
                        <a:rPr lang="en-US" sz="2000" dirty="0" err="1">
                          <a:effectLst/>
                        </a:rPr>
                        <a:t>archeo</a:t>
                      </a:r>
                      <a:r>
                        <a:rPr lang="en-US" sz="2000" dirty="0">
                          <a:effectLst/>
                        </a:rPr>
                        <a:t>-logical data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Areal typology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Vague or no contact scenarios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3.2 The Ethiopian escarpment as an accretion zone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c) exceptionally high ethno-linguistic diversity (cf. Bryan 1945):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arguably exceeds </a:t>
            </a:r>
            <a:r>
              <a:rPr lang="en-US" dirty="0" smtClean="0"/>
              <a:t>that </a:t>
            </a:r>
            <a:r>
              <a:rPr lang="en-US" dirty="0"/>
              <a:t>of the </a:t>
            </a:r>
            <a:r>
              <a:rPr lang="en-US" dirty="0" err="1"/>
              <a:t>Nuba</a:t>
            </a:r>
            <a:r>
              <a:rPr lang="en-US" dirty="0"/>
              <a:t> Mountains in the south of Sudan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mostly endemic “remnant” </a:t>
            </a:r>
            <a:r>
              <a:rPr lang="en-US" dirty="0" smtClean="0"/>
              <a:t>lineages </a:t>
            </a:r>
            <a:r>
              <a:rPr lang="en-US" dirty="0"/>
              <a:t>(</a:t>
            </a:r>
            <a:r>
              <a:rPr lang="en-US" dirty="0" err="1"/>
              <a:t>Grottanelli</a:t>
            </a:r>
            <a:r>
              <a:rPr lang="en-US" dirty="0"/>
              <a:t> 1948, 1966)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smtClean="0"/>
              <a:t>linguistic </a:t>
            </a:r>
            <a:r>
              <a:rPr lang="en-US" dirty="0"/>
              <a:t>accretion zone in terms of Nichols (1992, 1997)</a:t>
            </a:r>
            <a:endParaRPr lang="de-DE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Notes: </a:t>
            </a:r>
            <a:r>
              <a:rPr lang="en-US" sz="2000" i="1" dirty="0"/>
              <a:t>Single language</a:t>
            </a:r>
            <a:r>
              <a:rPr lang="en-US" sz="2000" dirty="0"/>
              <a:t>, * syntax unknown, </a:t>
            </a:r>
            <a:r>
              <a:rPr lang="en-US" sz="2000" b="1" dirty="0" smtClean="0"/>
              <a:t>Core </a:t>
            </a:r>
            <a:r>
              <a:rPr lang="en-US" sz="2000" b="1" dirty="0"/>
              <a:t>with few external structural links</a:t>
            </a:r>
            <a:endParaRPr lang="de-DE" sz="2000" b="1" dirty="0"/>
          </a:p>
          <a:p>
            <a:pPr marL="0" indent="0">
              <a:buNone/>
            </a:pPr>
            <a:r>
              <a:rPr lang="en-US" sz="2000" b="1" dirty="0"/>
              <a:t>Table 2: Linguistic lineages of the Ethiopian </a:t>
            </a:r>
            <a:r>
              <a:rPr lang="en-US" sz="2000" b="1" dirty="0" smtClean="0"/>
              <a:t>Escarpment</a:t>
            </a:r>
            <a:endParaRPr lang="de-DE" sz="2000" b="1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24545"/>
              </p:ext>
            </p:extLst>
          </p:nvPr>
        </p:nvGraphicFramePr>
        <p:xfrm>
          <a:off x="838200" y="2525486"/>
          <a:ext cx="8501743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771"/>
                <a:gridCol w="3211286"/>
                <a:gridCol w="2710543"/>
                <a:gridCol w="653143"/>
              </a:tblGrid>
              <a:tr h="58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Lineage type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Eastern “face” with</a:t>
                      </a:r>
                      <a:endParaRPr lang="de-DE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head-final syntax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Western “face” with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head-initial syntax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No.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Endemic isolate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</a:rPr>
                        <a:t>Kunama</a:t>
                      </a:r>
                      <a:r>
                        <a:rPr lang="en-US" sz="2000" dirty="0">
                          <a:effectLst/>
                        </a:rPr>
                        <a:t>, ? </a:t>
                      </a:r>
                      <a:r>
                        <a:rPr lang="en-US" sz="2000" i="1" dirty="0">
                          <a:effectLst/>
                        </a:rPr>
                        <a:t>Nara</a:t>
                      </a:r>
                      <a:r>
                        <a:rPr lang="en-US" sz="2000" dirty="0">
                          <a:effectLst/>
                        </a:rPr>
                        <a:t>, Mao, </a:t>
                      </a:r>
                      <a:r>
                        <a:rPr lang="en-US" sz="2000" i="1" dirty="0">
                          <a:effectLst/>
                        </a:rPr>
                        <a:t>Shabo</a:t>
                      </a:r>
                      <a:r>
                        <a:rPr lang="en-US" sz="2000" dirty="0">
                          <a:effectLst/>
                        </a:rPr>
                        <a:t>, Ari-</a:t>
                      </a:r>
                      <a:r>
                        <a:rPr lang="en-US" sz="2000" dirty="0" err="1">
                          <a:effectLst/>
                        </a:rPr>
                        <a:t>Banna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Ongota</a:t>
                      </a:r>
                      <a:endParaRPr lang="de-DE" sz="2000" i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Jebel, </a:t>
                      </a:r>
                      <a:r>
                        <a:rPr lang="en-US" sz="2000" b="1" i="1" dirty="0">
                          <a:effectLst/>
                        </a:rPr>
                        <a:t>Berta</a:t>
                      </a:r>
                      <a:r>
                        <a:rPr lang="en-US" sz="2000" b="1" dirty="0">
                          <a:effectLst/>
                        </a:rPr>
                        <a:t>, </a:t>
                      </a:r>
                      <a:r>
                        <a:rPr lang="en-US" sz="2000" b="1" dirty="0" err="1">
                          <a:effectLst/>
                        </a:rPr>
                        <a:t>Koman</a:t>
                      </a:r>
                      <a:r>
                        <a:rPr lang="en-US" sz="2000" b="1" dirty="0">
                          <a:effectLst/>
                        </a:rPr>
                        <a:t>, </a:t>
                      </a:r>
                      <a:r>
                        <a:rPr lang="en-US" sz="2000" b="1" dirty="0" err="1">
                          <a:effectLst/>
                        </a:rPr>
                        <a:t>Baga</a:t>
                      </a:r>
                      <a:endParaRPr lang="de-DE" sz="2000" b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10/9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Endemic isolate in larger family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Ta-Ne + </a:t>
                      </a:r>
                      <a:r>
                        <a:rPr lang="en-US" sz="2000" dirty="0" err="1">
                          <a:effectLst/>
                        </a:rPr>
                        <a:t>Maji</a:t>
                      </a:r>
                      <a:r>
                        <a:rPr lang="en-US" sz="2000" dirty="0">
                          <a:effectLst/>
                        </a:rPr>
                        <a:t> (of </a:t>
                      </a:r>
                      <a:r>
                        <a:rPr lang="en-US" sz="2000" dirty="0" err="1">
                          <a:effectLst/>
                        </a:rPr>
                        <a:t>Afroasiatic</a:t>
                      </a:r>
                      <a:r>
                        <a:rPr lang="en-US" sz="2000" dirty="0">
                          <a:effectLst/>
                        </a:rPr>
                        <a:t>), </a:t>
                      </a:r>
                      <a:r>
                        <a:rPr lang="en-US" sz="2000" i="1" dirty="0">
                          <a:effectLst/>
                        </a:rPr>
                        <a:t>Nara</a:t>
                      </a:r>
                      <a:r>
                        <a:rPr lang="en-US" sz="2000" dirty="0">
                          <a:effectLst/>
                        </a:rPr>
                        <a:t> (?of </a:t>
                      </a:r>
                      <a:r>
                        <a:rPr lang="en-US" sz="2000" dirty="0" err="1">
                          <a:effectLst/>
                        </a:rPr>
                        <a:t>Wadi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Howar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2/3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Colonizing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Cushitic (notably Oromo) (of Afroasiatic)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Arabic (of Afroasiatic); Nilotic-Surmic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648">
                <a:tc rowSpan="2"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Unclassifiable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</a:rPr>
                        <a:t>Gule</a:t>
                      </a:r>
                      <a:endParaRPr lang="de-DE" sz="2000" i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6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Dima of </a:t>
                      </a:r>
                      <a:r>
                        <a:rPr lang="en-US" sz="2000" i="1" dirty="0" err="1">
                          <a:effectLst/>
                        </a:rPr>
                        <a:t>Bottegò</a:t>
                      </a:r>
                      <a:r>
                        <a:rPr lang="en-US" sz="2000" i="1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Dume</a:t>
                      </a:r>
                      <a:r>
                        <a:rPr lang="en-US" sz="2000" i="1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Funj</a:t>
                      </a:r>
                      <a:r>
                        <a:rPr lang="en-US" sz="2000" i="1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Gomba</a:t>
                      </a:r>
                      <a:r>
                        <a:rPr lang="en-US" sz="2000" i="1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Mangio</a:t>
                      </a:r>
                      <a:r>
                        <a:rPr lang="en-US" sz="2000" i="1" dirty="0">
                          <a:effectLst/>
                        </a:rPr>
                        <a:t>, </a:t>
                      </a:r>
                      <a:r>
                        <a:rPr lang="en-US" sz="2000" i="1" dirty="0" err="1">
                          <a:effectLst/>
                        </a:rPr>
                        <a:t>Tamma</a:t>
                      </a:r>
                      <a:r>
                        <a:rPr lang="en-US" sz="2000" dirty="0">
                          <a:effectLst/>
                        </a:rPr>
                        <a:t>*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3.2 The Ethiopian </a:t>
            </a:r>
            <a:r>
              <a:rPr lang="en-US" b="1" dirty="0" smtClean="0"/>
              <a:t>escarpment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/>
              <a:t>as an accretion zone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</a:t>
            </a:r>
            <a:r>
              <a:rPr lang="en-US" sz="2000" dirty="0" smtClean="0"/>
              <a:t>	white </a:t>
            </a:r>
            <a:r>
              <a:rPr lang="en-US" sz="2000" dirty="0"/>
              <a:t>areas = </a:t>
            </a:r>
            <a:r>
              <a:rPr lang="en-US" sz="2000" dirty="0" smtClean="0"/>
              <a:t>water </a:t>
            </a:r>
            <a:r>
              <a:rPr lang="en-US" sz="2000" dirty="0"/>
              <a:t>bodies,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uninhabited </a:t>
            </a:r>
            <a:r>
              <a:rPr lang="en-US" sz="2000" dirty="0"/>
              <a:t>or other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languages </a:t>
            </a:r>
            <a:r>
              <a:rPr lang="en-US" sz="2000" dirty="0"/>
              <a:t>not of concern</a:t>
            </a:r>
            <a:endParaRPr lang="de-DE" sz="2000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5122" name="Picture 2" descr="Map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9541"/>
            <a:ext cx="5287282" cy="68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3.2 The Ethiopian escarpment as an accretion zone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d) Bryan (1945): “linguistic no-man's land”, </a:t>
            </a:r>
            <a:r>
              <a:rPr lang="en-US" dirty="0" smtClean="0"/>
              <a:t>today poorly </a:t>
            </a:r>
            <a:r>
              <a:rPr lang="en-US" dirty="0"/>
              <a:t>documented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high structural diversity </a:t>
            </a:r>
            <a:r>
              <a:rPr lang="en-US" dirty="0" smtClean="0"/>
              <a:t>across </a:t>
            </a:r>
            <a:r>
              <a:rPr lang="en-US" dirty="0"/>
              <a:t>various local lineages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“</a:t>
            </a:r>
            <a:r>
              <a:rPr lang="en-US" dirty="0" err="1"/>
              <a:t>janus</a:t>
            </a:r>
            <a:r>
              <a:rPr lang="en-US" dirty="0"/>
              <a:t>-headed” orientation with </a:t>
            </a:r>
            <a:r>
              <a:rPr lang="en-US" dirty="0" smtClean="0"/>
              <a:t>eastern </a:t>
            </a:r>
            <a:r>
              <a:rPr lang="en-US" dirty="0"/>
              <a:t>and western “face”: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dirty="0"/>
              <a:t>) intensive population and language contact and partly movement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confusing ethnic categorizations (cf., e.g., James 1981, </a:t>
            </a:r>
            <a:r>
              <a:rPr lang="en-US" dirty="0" err="1"/>
              <a:t>Küspert</a:t>
            </a:r>
            <a:r>
              <a:rPr lang="en-US" dirty="0"/>
              <a:t> 2015)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Encroachment both “</a:t>
            </a:r>
            <a:r>
              <a:rPr lang="en-US" dirty="0"/>
              <a:t>downhill” </a:t>
            </a:r>
            <a:r>
              <a:rPr lang="en-US" dirty="0" smtClean="0"/>
              <a:t>and “</a:t>
            </a:r>
            <a:r>
              <a:rPr lang="en-US" dirty="0"/>
              <a:t>uphill</a:t>
            </a:r>
            <a:r>
              <a:rPr lang="en-US" dirty="0" smtClean="0"/>
              <a:t>”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&gt; no </a:t>
            </a:r>
            <a:r>
              <a:rPr lang="en-US" dirty="0"/>
              <a:t>obvious trend of dissolving the wider linguistic east-west divide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f) relatively well defined geographical profile due to </a:t>
            </a:r>
            <a:r>
              <a:rPr lang="en-US" dirty="0" smtClean="0"/>
              <a:t>topography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core marginalized </a:t>
            </a:r>
            <a:r>
              <a:rPr lang="en-US" dirty="0"/>
              <a:t>“spillover” of eastern and western neighborhood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robust “boundary” between two </a:t>
            </a:r>
            <a:r>
              <a:rPr lang="en-US" dirty="0" smtClean="0"/>
              <a:t>macro-areas </a:t>
            </a:r>
            <a:r>
              <a:rPr lang="en-US" dirty="0"/>
              <a:t>- </a:t>
            </a:r>
            <a:r>
              <a:rPr lang="en-US" dirty="0" smtClean="0"/>
              <a:t>shapes </a:t>
            </a:r>
            <a:r>
              <a:rPr lang="en-US" dirty="0"/>
              <a:t>Chad-Ethiopia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2947"/>
            <a:ext cx="6346372" cy="61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flipH="1" flipV="1">
            <a:off x="1352811" y="1979111"/>
            <a:ext cx="2705622" cy="10271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9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a) wide territorial band spanning from the Atlantic eastward, </a:t>
            </a:r>
            <a:r>
              <a:rPr lang="en-US" dirty="0" smtClean="0"/>
              <a:t>	geographically </a:t>
            </a:r>
            <a:r>
              <a:rPr lang="en-US" dirty="0"/>
              <a:t>up to Ethiopian Escarpment but linguistically with </a:t>
            </a:r>
            <a:r>
              <a:rPr lang="en-US" dirty="0" smtClean="0"/>
              <a:t>	fuzzy </a:t>
            </a:r>
            <a:r>
              <a:rPr lang="en-US" dirty="0"/>
              <a:t>picture east of Lake Chad &gt; focus on western part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&gt; separates </a:t>
            </a:r>
            <a:r>
              <a:rPr lang="en-US" dirty="0"/>
              <a:t>northern flank of III Macro-Sudan belt from VI </a:t>
            </a:r>
            <a:r>
              <a:rPr lang="en-US" dirty="0" err="1"/>
              <a:t>Afroasiatic</a:t>
            </a:r>
            <a:r>
              <a:rPr lang="en-US" dirty="0"/>
              <a:t> </a:t>
            </a:r>
            <a:r>
              <a:rPr lang="en-US" dirty="0" smtClean="0"/>
              <a:t>	spread zone</a:t>
            </a:r>
          </a:p>
          <a:p>
            <a:pPr marL="0" indent="0">
              <a:buNone/>
            </a:pPr>
            <a:r>
              <a:rPr lang="en-US" dirty="0"/>
              <a:t>b) marked </a:t>
            </a:r>
            <a:r>
              <a:rPr lang="en-US" dirty="0" smtClean="0"/>
              <a:t>by </a:t>
            </a:r>
            <a:r>
              <a:rPr lang="en-US" dirty="0"/>
              <a:t>climatic conditions </a:t>
            </a:r>
            <a:r>
              <a:rPr lang="en-US" dirty="0" smtClean="0"/>
              <a:t>(cf. </a:t>
            </a:r>
            <a:r>
              <a:rPr lang="en-US" dirty="0" err="1" smtClean="0"/>
              <a:t>BSh</a:t>
            </a:r>
            <a:r>
              <a:rPr lang="en-US" dirty="0" smtClean="0"/>
              <a:t> in </a:t>
            </a:r>
            <a:r>
              <a:rPr lang="en-US" dirty="0" err="1" smtClean="0"/>
              <a:t>Kottek</a:t>
            </a:r>
            <a:r>
              <a:rPr lang="en-US" dirty="0" smtClean="0"/>
              <a:t> et al. 2006)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no shape-tracing or interruptive topographic landmark(s) but locally </a:t>
            </a:r>
            <a:r>
              <a:rPr lang="en-US" dirty="0" smtClean="0"/>
              <a:t>	important </a:t>
            </a:r>
            <a:r>
              <a:rPr lang="en-US" dirty="0"/>
              <a:t>physical features - from east to west: </a:t>
            </a:r>
            <a:r>
              <a:rPr lang="en-US" dirty="0" err="1"/>
              <a:t>Bandiagara</a:t>
            </a:r>
            <a:r>
              <a:rPr lang="en-US" dirty="0"/>
              <a:t> </a:t>
            </a:r>
            <a:r>
              <a:rPr lang="en-US" dirty="0" smtClean="0"/>
              <a:t>	Escarpment</a:t>
            </a:r>
            <a:r>
              <a:rPr lang="en-US" dirty="0"/>
              <a:t>, Niger </a:t>
            </a:r>
            <a:r>
              <a:rPr lang="en-US" dirty="0" smtClean="0"/>
              <a:t>River bend</a:t>
            </a:r>
            <a:r>
              <a:rPr lang="en-US" dirty="0"/>
              <a:t>, Lake Chad Basin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no barrier for crossing and other movement, but </a:t>
            </a:r>
            <a:r>
              <a:rPr lang="en-US" dirty="0" smtClean="0"/>
              <a:t>like a movement-	conducive </a:t>
            </a:r>
            <a:r>
              <a:rPr lang="en-US" dirty="0"/>
              <a:t>corridor (Fula!)</a:t>
            </a:r>
            <a:endParaRPr lang="de-DE" dirty="0"/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white areas = water bodies, uninhabited or other languages not of concern</a:t>
            </a:r>
            <a:endParaRPr lang="de-DE" sz="2000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7170" name="Picture 2" descr="Ma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0230"/>
            <a:ext cx="12190339" cy="48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368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c) linguistically diverse but over a large territory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diversity level intermediate between neighboring </a:t>
            </a:r>
            <a:r>
              <a:rPr lang="en-US" dirty="0" smtClean="0"/>
              <a:t>macro-areas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vehiculars</a:t>
            </a:r>
            <a:r>
              <a:rPr lang="en-US" dirty="0"/>
              <a:t>: Fula, </a:t>
            </a:r>
            <a:r>
              <a:rPr lang="en-US" dirty="0" err="1" smtClean="0"/>
              <a:t>Manding</a:t>
            </a:r>
            <a:r>
              <a:rPr lang="en-US" dirty="0" smtClean="0"/>
              <a:t>, Zarma, Hausa, Kanuri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several lineages with presence in neighboring </a:t>
            </a:r>
            <a:r>
              <a:rPr lang="en-US" dirty="0" smtClean="0"/>
              <a:t>macro-areas</a:t>
            </a:r>
            <a:endParaRPr lang="de-DE" dirty="0"/>
          </a:p>
          <a:p>
            <a:pPr>
              <a:buFontTx/>
              <a:buChar char="-"/>
            </a:pPr>
            <a:r>
              <a:rPr lang="en-US" dirty="0" smtClean="0"/>
              <a:t>from </a:t>
            </a:r>
            <a:r>
              <a:rPr lang="en-US" dirty="0"/>
              <a:t>Lake Chad </a:t>
            </a:r>
            <a:r>
              <a:rPr lang="en-US" dirty="0" smtClean="0"/>
              <a:t>eastward </a:t>
            </a:r>
            <a:r>
              <a:rPr lang="en-US" dirty="0"/>
              <a:t>lineages </a:t>
            </a:r>
            <a:r>
              <a:rPr lang="en-US" dirty="0" smtClean="0"/>
              <a:t>of Chad-Ethiopia </a:t>
            </a:r>
            <a:r>
              <a:rPr lang="en-US" dirty="0"/>
              <a:t>and </a:t>
            </a:r>
            <a:r>
              <a:rPr lang="en-US" dirty="0" smtClean="0"/>
              <a:t>Macro-Sudan</a:t>
            </a:r>
          </a:p>
          <a:p>
            <a:pPr marL="0" indent="0">
              <a:buNone/>
            </a:pPr>
            <a:endParaRPr lang="en-US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Notes</a:t>
            </a:r>
            <a:r>
              <a:rPr lang="en-US" sz="2000" dirty="0"/>
              <a:t>: </a:t>
            </a:r>
            <a:r>
              <a:rPr lang="en-US" sz="2000" i="1" dirty="0"/>
              <a:t>Single language</a:t>
            </a:r>
            <a:r>
              <a:rPr lang="en-US" sz="2000" dirty="0"/>
              <a:t>, </a:t>
            </a:r>
            <a:r>
              <a:rPr lang="en-US" sz="2000" b="1" dirty="0"/>
              <a:t>Lineage with diversity according to macro-area</a:t>
            </a:r>
            <a:endParaRPr lang="de-DE" sz="2000" dirty="0"/>
          </a:p>
          <a:p>
            <a:pPr marL="0" indent="0">
              <a:buNone/>
            </a:pPr>
            <a:r>
              <a:rPr lang="en-US" sz="2000" b="1" dirty="0"/>
              <a:t>Table 3: Linguistic lineages of the Sahel (</a:t>
            </a:r>
            <a:r>
              <a:rPr lang="en-US" sz="2000" b="1" dirty="0" err="1"/>
              <a:t>Güldemann</a:t>
            </a:r>
            <a:r>
              <a:rPr lang="en-US" sz="2000" b="1" dirty="0"/>
              <a:t> forthcoming b)</a:t>
            </a:r>
            <a:endParaRPr lang="de-DE" sz="2000" b="1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45780"/>
              </p:ext>
            </p:extLst>
          </p:nvPr>
        </p:nvGraphicFramePr>
        <p:xfrm>
          <a:off x="838200" y="3077096"/>
          <a:ext cx="9046029" cy="2398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696"/>
                <a:gridCol w="2305361"/>
                <a:gridCol w="4049486"/>
                <a:gridCol w="620486"/>
              </a:tblGrid>
              <a:tr h="34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Lineage type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Head-final syntax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Head-initial syntax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No.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Endemic isolate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Dogon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i="1" dirty="0" err="1">
                          <a:effectLst/>
                        </a:rPr>
                        <a:t>Bangime</a:t>
                      </a:r>
                      <a:r>
                        <a:rPr lang="fr-FR" sz="2000" dirty="0">
                          <a:effectLst/>
                        </a:rPr>
                        <a:t>, </a:t>
                      </a:r>
                      <a:r>
                        <a:rPr lang="fr-FR" sz="2000" dirty="0" err="1">
                          <a:effectLst/>
                        </a:rPr>
                        <a:t>Laal-Labe</a:t>
                      </a:r>
                      <a:r>
                        <a:rPr lang="fr-FR" sz="2000" dirty="0">
                          <a:effectLst/>
                        </a:rPr>
                        <a:t>, </a:t>
                      </a:r>
                      <a:r>
                        <a:rPr lang="fr-FR" sz="2000" i="1" dirty="0" err="1">
                          <a:effectLst/>
                        </a:rPr>
                        <a:t>Kujarge</a:t>
                      </a:r>
                      <a:r>
                        <a:rPr lang="fr-FR" sz="2000" dirty="0">
                          <a:effectLst/>
                        </a:rPr>
                        <a:t>, </a:t>
                      </a:r>
                      <a:r>
                        <a:rPr lang="fr-FR" sz="2000" dirty="0" err="1">
                          <a:effectLst/>
                        </a:rPr>
                        <a:t>Dajuic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Also in VI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Songhay</a:t>
                      </a:r>
                      <a:endParaRPr lang="de-DE" sz="2000" b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Also in III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(Mande)</a:t>
                      </a:r>
                      <a:endParaRPr lang="de-DE" sz="2000" b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</a:rPr>
                        <a:t>Fula</a:t>
                      </a:r>
                      <a:r>
                        <a:rPr lang="en-US" sz="2000" b="1" dirty="0">
                          <a:effectLst/>
                        </a:rPr>
                        <a:t> of Niger-Congo, Songhay, Chadic</a:t>
                      </a:r>
                      <a:endParaRPr lang="de-DE" sz="2000" b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Aligned in East with other area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V: Saharan, Maban, Taman, Furan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III: Central Sudanic, other Niger-Congo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631"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Unclassifiable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en-GB" sz="2000" i="1" dirty="0" err="1">
                          <a:effectLst/>
                        </a:rPr>
                        <a:t>Mige</a:t>
                      </a:r>
                      <a:r>
                        <a:rPr lang="en-GB" sz="2000" i="1" dirty="0">
                          <a:effectLst/>
                        </a:rPr>
                        <a:t>, Mimi of </a:t>
                      </a:r>
                      <a:r>
                        <a:rPr lang="en-GB" sz="2000" i="1" dirty="0" err="1">
                          <a:effectLst/>
                        </a:rPr>
                        <a:t>Decorse</a:t>
                      </a:r>
                      <a:r>
                        <a:rPr lang="en-GB" sz="2000" i="1" dirty="0">
                          <a:effectLst/>
                        </a:rPr>
                        <a:t>, Mimi of </a:t>
                      </a:r>
                      <a:r>
                        <a:rPr lang="en-GB" sz="2000" i="1" dirty="0" err="1">
                          <a:effectLst/>
                        </a:rPr>
                        <a:t>Nachtigal</a:t>
                      </a:r>
                      <a:endParaRPr lang="de-DE" sz="2000" i="1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white areas = water bodies, uninhabited or other languages not of concern</a:t>
            </a:r>
            <a:endParaRPr lang="de-DE" sz="2000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7170" name="Picture 2" descr="Map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0230"/>
            <a:ext cx="12190339" cy="48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3.3 The Sahel as a transition area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d) no area-wide </a:t>
            </a:r>
            <a:r>
              <a:rPr lang="en-US" dirty="0" smtClean="0"/>
              <a:t>features and moderate </a:t>
            </a:r>
            <a:r>
              <a:rPr lang="en-US" dirty="0"/>
              <a:t>structural diversity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multiple macro-areal presence </a:t>
            </a:r>
            <a:r>
              <a:rPr lang="en-US" dirty="0" smtClean="0"/>
              <a:t>of </a:t>
            </a:r>
            <a:r>
              <a:rPr lang="en-US" dirty="0"/>
              <a:t>lineages correlates with </a:t>
            </a:r>
            <a:r>
              <a:rPr lang="en-US" dirty="0" smtClean="0"/>
              <a:t>profile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e) considerable dynamics, notably by “active” </a:t>
            </a:r>
            <a:r>
              <a:rPr lang="en-US" dirty="0" smtClean="0"/>
              <a:t>languages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latitudinal expansions and interaction: Fula, </a:t>
            </a:r>
            <a:r>
              <a:rPr lang="en-US" dirty="0" err="1"/>
              <a:t>Manding</a:t>
            </a:r>
            <a:r>
              <a:rPr lang="en-US" dirty="0"/>
              <a:t>, </a:t>
            </a:r>
            <a:r>
              <a:rPr lang="en-US" dirty="0" smtClean="0"/>
              <a:t>Songhay, Hausa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large empires partly replacing </a:t>
            </a:r>
            <a:r>
              <a:rPr lang="en-US" dirty="0" smtClean="0"/>
              <a:t>each-other - </a:t>
            </a:r>
            <a:r>
              <a:rPr lang="en-US" dirty="0"/>
              <a:t>chain of </a:t>
            </a:r>
            <a:r>
              <a:rPr lang="en-US" dirty="0" smtClean="0"/>
              <a:t>contact settings</a:t>
            </a:r>
            <a:endParaRPr lang="de-DE" dirty="0"/>
          </a:p>
          <a:p>
            <a:pPr>
              <a:buFontTx/>
              <a:buChar char="-"/>
            </a:pPr>
            <a:r>
              <a:rPr lang="en-US" dirty="0" smtClean="0"/>
              <a:t>longitudinal </a:t>
            </a:r>
            <a:r>
              <a:rPr lang="en-US" dirty="0"/>
              <a:t>immigration </a:t>
            </a:r>
            <a:r>
              <a:rPr lang="en-US" dirty="0" smtClean="0"/>
              <a:t>from north vs. </a:t>
            </a:r>
            <a:r>
              <a:rPr lang="en-US" dirty="0"/>
              <a:t>emigration </a:t>
            </a:r>
            <a:r>
              <a:rPr lang="en-US" dirty="0" smtClean="0"/>
              <a:t>southward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topographic landmarks as internal contact </a:t>
            </a:r>
            <a:r>
              <a:rPr lang="en-US" dirty="0" smtClean="0"/>
              <a:t>foci: </a:t>
            </a:r>
            <a:r>
              <a:rPr lang="en-US" dirty="0"/>
              <a:t>Lake Chad Basin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f) </a:t>
            </a:r>
            <a:r>
              <a:rPr lang="en-US" dirty="0" smtClean="0"/>
              <a:t>differs </a:t>
            </a:r>
            <a:r>
              <a:rPr lang="en-US" dirty="0"/>
              <a:t>from neighborhood by linguistic ecology and </a:t>
            </a:r>
            <a:r>
              <a:rPr lang="en-US" dirty="0" smtClean="0"/>
              <a:t>lack of unity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climatically induced by </a:t>
            </a:r>
            <a:r>
              <a:rPr lang="en-US" dirty="0" smtClean="0"/>
              <a:t>latitude </a:t>
            </a:r>
            <a:r>
              <a:rPr lang="en-US" dirty="0" err="1"/>
              <a:t>gradience</a:t>
            </a:r>
            <a:r>
              <a:rPr lang="en-US" dirty="0"/>
              <a:t> (</a:t>
            </a:r>
            <a:r>
              <a:rPr lang="en-US" dirty="0" err="1"/>
              <a:t>Güldemann</a:t>
            </a:r>
            <a:r>
              <a:rPr lang="en-US" dirty="0"/>
              <a:t> and </a:t>
            </a:r>
            <a:r>
              <a:rPr lang="en-US" dirty="0" smtClean="0"/>
              <a:t>Ha. forth.)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smtClean="0"/>
              <a:t>permeable/dissolvable </a:t>
            </a:r>
            <a:r>
              <a:rPr lang="en-US" dirty="0"/>
              <a:t>transition zone between </a:t>
            </a:r>
            <a:r>
              <a:rPr lang="en-US" dirty="0" smtClean="0"/>
              <a:t>other latitude areas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4" name="Picture 2" descr="FormatFactoryM26 Areas Black+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2947"/>
            <a:ext cx="6346372" cy="61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flipH="1" flipV="1">
            <a:off x="3256767" y="4421688"/>
            <a:ext cx="2367418" cy="2054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 Macro-areas in </a:t>
            </a:r>
            <a:r>
              <a:rPr lang="en-US" dirty="0" smtClean="0"/>
              <a:t>Africa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2.1 Recent state of the art</a:t>
            </a:r>
            <a:endParaRPr lang="de-DE" b="1" dirty="0"/>
          </a:p>
          <a:p>
            <a:r>
              <a:rPr lang="en-US" dirty="0" smtClean="0"/>
              <a:t>first </a:t>
            </a:r>
            <a:r>
              <a:rPr lang="en-US" dirty="0"/>
              <a:t>more comprehensive research by Greenberg (1959, 1983) and Heine (1975, 1976)</a:t>
            </a:r>
            <a:endParaRPr lang="de-DE" dirty="0"/>
          </a:p>
          <a:p>
            <a:r>
              <a:rPr lang="en-US" dirty="0" smtClean="0"/>
              <a:t>resumed </a:t>
            </a:r>
            <a:r>
              <a:rPr lang="en-US" dirty="0"/>
              <a:t>independently by </a:t>
            </a:r>
            <a:r>
              <a:rPr lang="en-US" dirty="0" err="1"/>
              <a:t>Güldemann</a:t>
            </a:r>
            <a:r>
              <a:rPr lang="en-US" dirty="0"/>
              <a:t> (e.g., 1998, 1999, 2001, 2003, 2005, 2008, 2010) and Clements and </a:t>
            </a:r>
            <a:r>
              <a:rPr lang="en-US" dirty="0" err="1"/>
              <a:t>Rialland</a:t>
            </a:r>
            <a:r>
              <a:rPr lang="en-US" dirty="0"/>
              <a:t> (2008)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considerably similar results of proposed macro-areal feature </a:t>
            </a:r>
            <a:r>
              <a:rPr lang="en-US" dirty="0" smtClean="0"/>
              <a:t>	aggregations </a:t>
            </a:r>
            <a:r>
              <a:rPr lang="en-US" dirty="0"/>
              <a:t>before recent large-scale </a:t>
            </a:r>
            <a:r>
              <a:rPr lang="en-US" dirty="0" err="1"/>
              <a:t>colonizations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a) traces the south(west)ern border regions of Angola, Zambia, </a:t>
            </a:r>
            <a:r>
              <a:rPr lang="en-US" dirty="0" smtClean="0"/>
              <a:t>	Zimbabwe and then south through eastern part of </a:t>
            </a:r>
            <a:r>
              <a:rPr lang="en-US" dirty="0"/>
              <a:t>South Africa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“separates” I Kalahari Basin from II Bantu spread zone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en-US" b="1" dirty="0" smtClean="0"/>
              <a:t>!!! </a:t>
            </a:r>
            <a:r>
              <a:rPr lang="en-US" b="1" dirty="0"/>
              <a:t>synchronically no discernible line-like boundary, instead a patchwork where Bantu (and Afrikaans in the southwest) increasingly engulfs “Khoisan” whose rough extension is merely reconstructed by the idealized boundary in Map 2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 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b) no salient topographical and environmental barriers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localized climatically induced </a:t>
            </a:r>
            <a:r>
              <a:rPr lang="en-US" dirty="0" smtClean="0"/>
              <a:t>differences: </a:t>
            </a:r>
            <a:r>
              <a:rPr lang="en-US" dirty="0"/>
              <a:t>various hyper-arid zones in </a:t>
            </a:r>
            <a:r>
              <a:rPr lang="en-US" dirty="0" smtClean="0"/>
              <a:t>	the </a:t>
            </a:r>
            <a:r>
              <a:rPr lang="en-US" dirty="0"/>
              <a:t>interior and along west coast, differential rainfall regimes in </a:t>
            </a:r>
            <a:r>
              <a:rPr lang="en-US" dirty="0" smtClean="0"/>
              <a:t>	the </a:t>
            </a:r>
            <a:r>
              <a:rPr lang="en-US" dirty="0"/>
              <a:t>South African Cape region (subsistence barrier for </a:t>
            </a:r>
            <a:r>
              <a:rPr lang="en-US" dirty="0" smtClean="0"/>
              <a:t>Bantu)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white areas = water bodies, uninhabited or other languages not of concern</a:t>
            </a:r>
            <a:endParaRPr lang="de-DE" sz="2000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9218" name="Picture 2" descr="Map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1076"/>
            <a:ext cx="6150429" cy="51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c) moderate ethnolinguistic diversity</a:t>
            </a:r>
            <a:endParaRPr lang="de-DE" dirty="0"/>
          </a:p>
          <a:p>
            <a:pPr>
              <a:buFontTx/>
              <a:buChar char="-"/>
            </a:pPr>
            <a:r>
              <a:rPr lang="en-US" dirty="0" smtClean="0"/>
              <a:t>some languages </a:t>
            </a:r>
            <a:r>
              <a:rPr lang="en-US" dirty="0"/>
              <a:t>widespread </a:t>
            </a:r>
            <a:r>
              <a:rPr lang="en-US" dirty="0" smtClean="0"/>
              <a:t>but with </a:t>
            </a:r>
            <a:r>
              <a:rPr lang="en-US" dirty="0"/>
              <a:t>low population </a:t>
            </a:r>
            <a:r>
              <a:rPr lang="en-US" dirty="0" smtClean="0"/>
              <a:t>density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Table </a:t>
            </a:r>
            <a:r>
              <a:rPr lang="en-US" sz="2000" b="1" dirty="0"/>
              <a:t>4: Linguistic lineages of the Bantu-“Khoisan” frontier (</a:t>
            </a:r>
            <a:r>
              <a:rPr lang="en-US" sz="2000" b="1" dirty="0" err="1"/>
              <a:t>Güldemann</a:t>
            </a:r>
            <a:r>
              <a:rPr lang="en-US" sz="2000" b="1" dirty="0"/>
              <a:t> forth. b)</a:t>
            </a:r>
            <a:endParaRPr lang="de-DE" sz="20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d</a:t>
            </a:r>
            <a:r>
              <a:rPr lang="en-US" dirty="0"/>
              <a:t>) no unifying structural profile (substrate features in colonizing </a:t>
            </a:r>
            <a:r>
              <a:rPr lang="en-US" dirty="0" smtClean="0"/>
              <a:t>	lineages </a:t>
            </a:r>
            <a:r>
              <a:rPr lang="en-US" dirty="0"/>
              <a:t>only sporadic, see </a:t>
            </a:r>
            <a:r>
              <a:rPr lang="en-US" dirty="0" err="1"/>
              <a:t>Güldemann</a:t>
            </a:r>
            <a:r>
              <a:rPr lang="en-US" dirty="0"/>
              <a:t> and </a:t>
            </a:r>
            <a:r>
              <a:rPr lang="en-US" dirty="0" err="1"/>
              <a:t>Fehn</a:t>
            </a:r>
            <a:r>
              <a:rPr lang="en-US" dirty="0"/>
              <a:t> 2017)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70418"/>
              </p:ext>
            </p:extLst>
          </p:nvPr>
        </p:nvGraphicFramePr>
        <p:xfrm>
          <a:off x="838200" y="1869281"/>
          <a:ext cx="9492343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657"/>
                <a:gridCol w="6204857"/>
                <a:gridCol w="58782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Lineage type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List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No.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Endemic isolate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Tuu, Kx’a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Presumably colonizing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Khoe-Kwadi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de-DE" sz="200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Colonizing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Bantu of Niger-Congo (of different zones K, R, S); Afrikaans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de-DE" sz="2000" dirty="0">
                        <a:effectLst/>
                        <a:latin typeface="Charis SIL" panose="02000500060000020004" pitchFamily="2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r>
              <a:rPr lang="en-US" sz="2000" dirty="0"/>
              <a:t>Note: white areas = water bodies, uninhabited or other languages not of concern</a:t>
            </a:r>
            <a:endParaRPr lang="de-DE" sz="2000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9218" name="Picture 2" descr="Map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1076"/>
            <a:ext cx="6150429" cy="51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3.4 The southern Bantu fringe as a moving linguistic frontier</a:t>
            </a:r>
            <a:endParaRPr lang="de-DE" b="1" dirty="0"/>
          </a:p>
          <a:p>
            <a:pPr marL="0" indent="0">
              <a:buNone/>
            </a:pPr>
            <a:r>
              <a:rPr lang="en-US" dirty="0"/>
              <a:t>e) Bantu </a:t>
            </a:r>
            <a:r>
              <a:rPr lang="en-US" dirty="0" smtClean="0"/>
              <a:t>replacing </a:t>
            </a:r>
            <a:r>
              <a:rPr lang="en-US" dirty="0"/>
              <a:t>“Khoisan”, </a:t>
            </a:r>
            <a:r>
              <a:rPr lang="en-US" dirty="0" smtClean="0"/>
              <a:t>as </a:t>
            </a:r>
            <a:r>
              <a:rPr lang="en-US" dirty="0" err="1" smtClean="0"/>
              <a:t>Khoe</a:t>
            </a:r>
            <a:r>
              <a:rPr lang="en-US" dirty="0" smtClean="0"/>
              <a:t> with </a:t>
            </a:r>
            <a:r>
              <a:rPr lang="en-US" dirty="0" err="1"/>
              <a:t>Tuu</a:t>
            </a:r>
            <a:r>
              <a:rPr lang="en-US" dirty="0"/>
              <a:t> and </a:t>
            </a:r>
            <a:r>
              <a:rPr lang="en-US" dirty="0" err="1" smtClean="0"/>
              <a:t>Kx’a</a:t>
            </a:r>
            <a:r>
              <a:rPr lang="en-US" dirty="0"/>
              <a:t> before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- Bantu</a:t>
            </a:r>
            <a:r>
              <a:rPr lang="en-US" dirty="0"/>
              <a:t> </a:t>
            </a:r>
            <a:r>
              <a:rPr lang="en-US" dirty="0" smtClean="0"/>
              <a:t>fragmentation: </a:t>
            </a:r>
            <a:r>
              <a:rPr lang="en-US" dirty="0"/>
              <a:t>selective </a:t>
            </a:r>
            <a:r>
              <a:rPr lang="en-US" dirty="0" smtClean="0"/>
              <a:t>migration, </a:t>
            </a:r>
            <a:r>
              <a:rPr lang="en-US" dirty="0"/>
              <a:t>territorial leapfrogging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 latest phase </a:t>
            </a:r>
            <a:r>
              <a:rPr lang="en-US" dirty="0" smtClean="0"/>
              <a:t>of </a:t>
            </a:r>
            <a:r>
              <a:rPr lang="en-US" dirty="0"/>
              <a:t>general process </a:t>
            </a:r>
            <a:r>
              <a:rPr lang="en-US" dirty="0" smtClean="0"/>
              <a:t>submerging </a:t>
            </a:r>
            <a:r>
              <a:rPr lang="en-US" dirty="0"/>
              <a:t>other larger macro-areas: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possibly “</a:t>
            </a:r>
            <a:r>
              <a:rPr lang="en-US" dirty="0"/>
              <a:t>Southern High Africa” = </a:t>
            </a:r>
            <a:r>
              <a:rPr lang="en-US" dirty="0" smtClean="0"/>
              <a:t>southern + East </a:t>
            </a:r>
            <a:r>
              <a:rPr lang="en-US" dirty="0"/>
              <a:t>Africa (cf. </a:t>
            </a:r>
            <a:r>
              <a:rPr lang="en-US" dirty="0" smtClean="0"/>
              <a:t>			</a:t>
            </a:r>
            <a:r>
              <a:rPr lang="en-US" dirty="0" err="1" smtClean="0"/>
              <a:t>Güldemann</a:t>
            </a:r>
            <a:r>
              <a:rPr lang="en-US" dirty="0" smtClean="0"/>
              <a:t> </a:t>
            </a:r>
            <a:r>
              <a:rPr lang="en-US" dirty="0"/>
              <a:t>2010)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“Southern Africa” = Kalahari </a:t>
            </a:r>
            <a:r>
              <a:rPr lang="en-US" dirty="0" smtClean="0"/>
              <a:t>Basin + Southeastern </a:t>
            </a:r>
            <a:r>
              <a:rPr lang="en-US" dirty="0"/>
              <a:t>Bantu) (cf. </a:t>
            </a:r>
            <a:r>
              <a:rPr lang="en-US" dirty="0" smtClean="0"/>
              <a:t>			Clements &amp; </a:t>
            </a:r>
            <a:r>
              <a:rPr lang="en-US" dirty="0" err="1" smtClean="0"/>
              <a:t>Rialland</a:t>
            </a:r>
            <a:r>
              <a:rPr lang="en-US" dirty="0" smtClean="0"/>
              <a:t> 2008, </a:t>
            </a:r>
            <a:r>
              <a:rPr lang="en-US" dirty="0" err="1" smtClean="0"/>
              <a:t>Naumann</a:t>
            </a:r>
            <a:r>
              <a:rPr lang="en-US" dirty="0" smtClean="0"/>
              <a:t> </a:t>
            </a:r>
            <a:r>
              <a:rPr lang="en-US" dirty="0"/>
              <a:t>2016)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f) hardly any “boundary” character </a:t>
            </a:r>
            <a:r>
              <a:rPr lang="en-US" dirty="0" smtClean="0"/>
              <a:t>(contra </a:t>
            </a:r>
            <a:r>
              <a:rPr lang="en-US" dirty="0"/>
              <a:t>“</a:t>
            </a:r>
            <a:r>
              <a:rPr lang="en-US" dirty="0" smtClean="0"/>
              <a:t>front(</a:t>
            </a:r>
            <a:r>
              <a:rPr lang="en-US" dirty="0" err="1" smtClean="0"/>
              <a:t>ier</a:t>
            </a:r>
            <a:r>
              <a:rPr lang="en-US" dirty="0" smtClean="0"/>
              <a:t>)” terminology)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geographically </a:t>
            </a:r>
            <a:r>
              <a:rPr lang="en-US" dirty="0" smtClean="0"/>
              <a:t>unstructured, moving frontier </a:t>
            </a:r>
            <a:r>
              <a:rPr lang="en-US" dirty="0"/>
              <a:t>of a spread zone </a:t>
            </a:r>
            <a:r>
              <a:rPr lang="en-US" dirty="0" smtClean="0"/>
              <a:t>that	replaces a macro-area (itself possibly </a:t>
            </a:r>
            <a:r>
              <a:rPr lang="en-US" dirty="0"/>
              <a:t>spread zone before)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Macro-areal “boundaries”: a summary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“Boundaries” of macro-areas:</a:t>
            </a:r>
            <a:endParaRPr lang="de-DE" dirty="0"/>
          </a:p>
          <a:p>
            <a:r>
              <a:rPr lang="en-US" dirty="0" smtClean="0"/>
              <a:t>hardly </a:t>
            </a:r>
            <a:r>
              <a:rPr lang="en-US" dirty="0"/>
              <a:t>ever </a:t>
            </a:r>
            <a:r>
              <a:rPr lang="en-US" dirty="0" smtClean="0"/>
              <a:t>“separate” </a:t>
            </a:r>
            <a:r>
              <a:rPr lang="en-US" dirty="0"/>
              <a:t>in the literal sense but rather </a:t>
            </a:r>
            <a:r>
              <a:rPr lang="en-US" dirty="0" smtClean="0"/>
              <a:t>are permeable/ traversable to different degrees</a:t>
            </a:r>
            <a:endParaRPr lang="de-DE" dirty="0"/>
          </a:p>
          <a:p>
            <a:r>
              <a:rPr lang="en-US" dirty="0" smtClean="0"/>
              <a:t>are </a:t>
            </a:r>
            <a:r>
              <a:rPr lang="en-US" dirty="0"/>
              <a:t>typically not static but rather </a:t>
            </a:r>
            <a:r>
              <a:rPr lang="en-US" dirty="0" smtClean="0"/>
              <a:t>(highly) dynamic</a:t>
            </a:r>
          </a:p>
          <a:p>
            <a:r>
              <a:rPr lang="en-US" dirty="0"/>
              <a:t>are recurrently not </a:t>
            </a:r>
            <a:r>
              <a:rPr lang="en-US" dirty="0" smtClean="0"/>
              <a:t>just by-products </a:t>
            </a:r>
            <a:r>
              <a:rPr lang="en-US" dirty="0"/>
              <a:t>of neighboring macro-areas but actively interact with them, partly propelled by </a:t>
            </a:r>
            <a:r>
              <a:rPr lang="en-US" dirty="0" smtClean="0"/>
              <a:t>own </a:t>
            </a:r>
            <a:r>
              <a:rPr lang="en-US" dirty="0"/>
              <a:t>internal forces</a:t>
            </a:r>
            <a:endParaRPr lang="de-DE" dirty="0"/>
          </a:p>
          <a:p>
            <a:r>
              <a:rPr lang="en-US" dirty="0" smtClean="0"/>
              <a:t>are </a:t>
            </a:r>
            <a:r>
              <a:rPr lang="en-US" dirty="0"/>
              <a:t>typically not </a:t>
            </a:r>
            <a:r>
              <a:rPr lang="en-US" dirty="0" smtClean="0"/>
              <a:t>“line-like” </a:t>
            </a:r>
            <a:r>
              <a:rPr lang="en-US" dirty="0"/>
              <a:t>but rather represent areas themselves that seem to differ from other macro-areas first of all by the lack of internally defining linguistic signatures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Macro-areal “boundaries”: a summary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204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above characteristics </a:t>
            </a:r>
            <a:r>
              <a:rPr lang="en-US" dirty="0" smtClean="0"/>
              <a:t>arguably </a:t>
            </a:r>
            <a:r>
              <a:rPr lang="en-US" dirty="0"/>
              <a:t>determined first of all by variably marked geographical differentials with respect to both their adjacent macro-area and between each other - this in a scalar fashion: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I 	irregular topographical barriers </a:t>
            </a:r>
            <a:r>
              <a:rPr lang="en-US" dirty="0" smtClean="0"/>
              <a:t>of varying </a:t>
            </a:r>
            <a:r>
              <a:rPr lang="en-US" dirty="0"/>
              <a:t>degrees of permeability: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	- substantial water </a:t>
            </a:r>
            <a:r>
              <a:rPr lang="en-US" dirty="0" smtClean="0"/>
              <a:t>body	</a:t>
            </a:r>
            <a:r>
              <a:rPr lang="en-US" dirty="0"/>
              <a:t>	3.1	Red Sea-Gulf of Aden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	- altitude distinction	</a:t>
            </a:r>
            <a:r>
              <a:rPr lang="en-US" dirty="0" smtClean="0"/>
              <a:t>		3.2</a:t>
            </a:r>
            <a:r>
              <a:rPr lang="en-US" dirty="0"/>
              <a:t>	Ethiopian Escarpment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II 	regular </a:t>
            </a:r>
            <a:r>
              <a:rPr lang="en-US" dirty="0" smtClean="0"/>
              <a:t>(latitudinal) </a:t>
            </a:r>
            <a:r>
              <a:rPr lang="en-US" dirty="0"/>
              <a:t>climate pattern </a:t>
            </a:r>
            <a:r>
              <a:rPr lang="en-US" dirty="0" smtClean="0"/>
              <a:t>with typically </a:t>
            </a:r>
            <a:r>
              <a:rPr lang="en-US" dirty="0"/>
              <a:t>gradual transition: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		</a:t>
            </a:r>
            <a:r>
              <a:rPr lang="en-US" dirty="0" smtClean="0"/>
              <a:t>										3.3</a:t>
            </a:r>
            <a:r>
              <a:rPr lang="en-US" dirty="0"/>
              <a:t>	Sahel</a:t>
            </a:r>
            <a:endParaRPr lang="de-DE" dirty="0"/>
          </a:p>
          <a:p>
            <a:pPr marL="0" indent="0" defTabSz="358775">
              <a:buNone/>
            </a:pPr>
            <a:r>
              <a:rPr lang="en-US" dirty="0" smtClean="0"/>
              <a:t>									</a:t>
            </a:r>
            <a:r>
              <a:rPr lang="en-US" dirty="0"/>
              <a:t>		</a:t>
            </a:r>
            <a:r>
              <a:rPr lang="en-US" dirty="0" smtClean="0"/>
              <a:t>	3.4</a:t>
            </a:r>
            <a:r>
              <a:rPr lang="en-US" dirty="0"/>
              <a:t>	Bantu-“Khoisan” frontier</a:t>
            </a:r>
            <a:endParaRPr lang="de-DE" dirty="0"/>
          </a:p>
          <a:p>
            <a:pPr marL="0" indent="0" defTabSz="358775">
              <a:buNone/>
            </a:pPr>
            <a:r>
              <a:rPr lang="en-US" dirty="0"/>
              <a:t>III 	neither I nor II		</a:t>
            </a:r>
            <a:r>
              <a:rPr lang="en-US" dirty="0" smtClean="0"/>
              <a:t>				neither area nor boundary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Are there </a:t>
            </a:r>
            <a:r>
              <a:rPr lang="en-US" sz="6000" b="1" dirty="0" smtClean="0"/>
              <a:t>similarities</a:t>
            </a:r>
            <a:r>
              <a:rPr lang="en-US" sz="6000" b="1" dirty="0"/>
              <a:t> , if </a:t>
            </a:r>
            <a:r>
              <a:rPr lang="en-US" sz="6000" b="1" dirty="0" smtClean="0"/>
              <a:t>metaphorically, </a:t>
            </a:r>
            <a:r>
              <a:rPr lang="en-US" sz="6000" b="1" dirty="0"/>
              <a:t>to </a:t>
            </a:r>
            <a:r>
              <a:rPr lang="en-US" sz="6000" b="1" dirty="0" smtClean="0"/>
              <a:t>boundaries in contexts of smaller scales?</a:t>
            </a:r>
            <a:endParaRPr lang="de-DE" sz="6000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2.1 Recent state of the </a:t>
            </a:r>
            <a:r>
              <a:rPr lang="en-US" b="1" dirty="0" smtClean="0"/>
              <a:t>art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1600" dirty="0"/>
              <a:t>Notes</a:t>
            </a:r>
            <a:r>
              <a:rPr lang="en-US" sz="1600" dirty="0" smtClean="0"/>
              <a:t>: </a:t>
            </a:r>
            <a:r>
              <a:rPr lang="en-GB" sz="1600" dirty="0" smtClean="0"/>
              <a:t>I </a:t>
            </a:r>
            <a:r>
              <a:rPr lang="en-GB" sz="1600" dirty="0"/>
              <a:t>Sahara spread zone, II Chad-Ethiopia, III </a:t>
            </a:r>
            <a:r>
              <a:rPr lang="en-GB" sz="1600" dirty="0" smtClean="0"/>
              <a:t>Macro-						Sudan </a:t>
            </a:r>
            <a:r>
              <a:rPr lang="en-GB" sz="1600" dirty="0"/>
              <a:t>belt, IV Bantu spread zone, </a:t>
            </a:r>
            <a:r>
              <a:rPr lang="en-GB" sz="1600" dirty="0" smtClean="0"/>
              <a:t>V </a:t>
            </a:r>
            <a:r>
              <a:rPr lang="en-GB" sz="1600" dirty="0"/>
              <a:t>Kalahari Basin</a:t>
            </a: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Clements </a:t>
            </a:r>
            <a:r>
              <a:rPr lang="en-US" dirty="0"/>
              <a:t>and </a:t>
            </a:r>
            <a:r>
              <a:rPr lang="en-US" dirty="0" err="1"/>
              <a:t>Rialland</a:t>
            </a:r>
            <a:r>
              <a:rPr lang="en-US" dirty="0"/>
              <a:t> (2008</a:t>
            </a:r>
            <a:r>
              <a:rPr lang="en-US" dirty="0" smtClean="0"/>
              <a:t>)		</a:t>
            </a:r>
            <a:r>
              <a:rPr lang="en-US" dirty="0" err="1" smtClean="0"/>
              <a:t>Güldemann</a:t>
            </a:r>
            <a:r>
              <a:rPr lang="en-US" dirty="0" smtClean="0"/>
              <a:t> (2010)</a:t>
            </a: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2050" name="Picture 2" descr="Clements Rialland 2008 Phonological areas 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3987"/>
            <a:ext cx="4479849" cy="46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acro-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65" y="543987"/>
            <a:ext cx="4413136" cy="46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2.2 Characteristics of </a:t>
            </a:r>
            <a:r>
              <a:rPr lang="en-US" b="1" dirty="0" smtClean="0"/>
              <a:t>macro-areas</a:t>
            </a:r>
          </a:p>
          <a:p>
            <a:r>
              <a:rPr lang="en-US" dirty="0" smtClean="0"/>
              <a:t>special </a:t>
            </a:r>
            <a:r>
              <a:rPr lang="en-US" dirty="0"/>
              <a:t>conceptualization of the concept of macro-area and its wider territorial environment (</a:t>
            </a:r>
            <a:r>
              <a:rPr lang="en-US" dirty="0" err="1"/>
              <a:t>Güldemann</a:t>
            </a:r>
            <a:r>
              <a:rPr lang="en-US" dirty="0"/>
              <a:t> 2010: 576):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a) no necessary reconstruction of contact history </a:t>
            </a:r>
            <a:r>
              <a:rPr lang="en-US" dirty="0" smtClean="0"/>
              <a:t>(see </a:t>
            </a:r>
            <a:r>
              <a:rPr lang="en-US" dirty="0" err="1" smtClean="0"/>
              <a:t>Muysken</a:t>
            </a:r>
            <a:r>
              <a:rPr lang="en-US" dirty="0" smtClean="0"/>
              <a:t> 2007</a:t>
            </a:r>
            <a:r>
              <a:rPr lang="en-US" dirty="0"/>
              <a:t>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scenarios crucially include both “horizontal” borrowing through space </a:t>
            </a:r>
            <a:r>
              <a:rPr lang="en-US" dirty="0" smtClean="0"/>
              <a:t>	and “</a:t>
            </a:r>
            <a:r>
              <a:rPr lang="en-US" dirty="0"/>
              <a:t>vertical” shift-induced substrate interference through time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b) no either-or membership of </a:t>
            </a:r>
            <a:r>
              <a:rPr lang="en-US" dirty="0" smtClean="0"/>
              <a:t>languages/lineages, </a:t>
            </a:r>
            <a:r>
              <a:rPr lang="en-US" dirty="0"/>
              <a:t>rather gradient of </a:t>
            </a:r>
            <a:r>
              <a:rPr lang="en-US" dirty="0" smtClean="0"/>
              <a:t>	affiliation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c) distinction of core vs. periphery: represented </a:t>
            </a:r>
            <a:r>
              <a:rPr lang="en-US" dirty="0" smtClean="0"/>
              <a:t>by purely </a:t>
            </a:r>
            <a:r>
              <a:rPr lang="en-US" dirty="0"/>
              <a:t>symbolic </a:t>
            </a:r>
            <a:r>
              <a:rPr lang="en-US" dirty="0" smtClean="0"/>
              <a:t>	rather </a:t>
            </a:r>
            <a:r>
              <a:rPr lang="en-US" dirty="0"/>
              <a:t>than substantive area-internal differentiation by shade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b="1" dirty="0"/>
              <a:t>no geographically describable, exact area “boundaries”</a:t>
            </a:r>
            <a:r>
              <a:rPr lang="en-US" dirty="0"/>
              <a:t>, hence </a:t>
            </a:r>
            <a:r>
              <a:rPr lang="en-US" dirty="0" smtClean="0"/>
              <a:t>	represented in </a:t>
            </a:r>
            <a:r>
              <a:rPr lang="en-US" dirty="0"/>
              <a:t>indeterminate fashion as quasi-featureless zones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2.1 Recent state of the </a:t>
            </a:r>
            <a:r>
              <a:rPr lang="en-US" b="1" dirty="0" smtClean="0"/>
              <a:t>art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1600" dirty="0"/>
              <a:t>Notes</a:t>
            </a:r>
            <a:r>
              <a:rPr lang="en-US" sz="1600" dirty="0" smtClean="0"/>
              <a:t>: </a:t>
            </a:r>
            <a:r>
              <a:rPr lang="en-GB" sz="1600" dirty="0" smtClean="0"/>
              <a:t>I </a:t>
            </a:r>
            <a:r>
              <a:rPr lang="en-GB" sz="1600" dirty="0"/>
              <a:t>Sahara spread zone, II Chad-Ethiopia, III </a:t>
            </a:r>
            <a:r>
              <a:rPr lang="en-GB" sz="1600" dirty="0" smtClean="0"/>
              <a:t>Macro-						Sudan </a:t>
            </a:r>
            <a:r>
              <a:rPr lang="en-GB" sz="1600" dirty="0"/>
              <a:t>belt, IV Bantu spread zone, </a:t>
            </a:r>
            <a:r>
              <a:rPr lang="en-GB" sz="1600" dirty="0" smtClean="0"/>
              <a:t>V </a:t>
            </a:r>
            <a:r>
              <a:rPr lang="en-GB" sz="1600" dirty="0"/>
              <a:t>Kalahari Basin</a:t>
            </a: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Clements </a:t>
            </a:r>
            <a:r>
              <a:rPr lang="en-US" dirty="0"/>
              <a:t>and </a:t>
            </a:r>
            <a:r>
              <a:rPr lang="en-US" dirty="0" err="1"/>
              <a:t>Rialland</a:t>
            </a:r>
            <a:r>
              <a:rPr lang="en-US" dirty="0"/>
              <a:t> (2008</a:t>
            </a:r>
            <a:r>
              <a:rPr lang="en-US" dirty="0" smtClean="0"/>
              <a:t>)		</a:t>
            </a:r>
            <a:r>
              <a:rPr lang="en-US" dirty="0" err="1" smtClean="0"/>
              <a:t>Güldemann</a:t>
            </a:r>
            <a:r>
              <a:rPr lang="en-US" dirty="0" smtClean="0"/>
              <a:t> (2010)</a:t>
            </a:r>
            <a:endParaRPr lang="de-DE" b="1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2050" name="Picture 2" descr="Clements Rialland 2008 Phonological areas 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3987"/>
            <a:ext cx="4479849" cy="46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acro-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65" y="543987"/>
            <a:ext cx="4413136" cy="46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Genealogical linguistics</a:t>
            </a:r>
            <a:endParaRPr lang="de-DE" b="1" dirty="0"/>
          </a:p>
          <a:p>
            <a:r>
              <a:rPr lang="en-US" dirty="0" smtClean="0"/>
              <a:t>historical </a:t>
            </a:r>
            <a:r>
              <a:rPr lang="en-US" dirty="0"/>
              <a:t>interpretation of large-scale areal linguistic patterns is contingent on the genealogical language classification in the given geographical space</a:t>
            </a:r>
            <a:endParaRPr lang="de-DE" dirty="0"/>
          </a:p>
          <a:p>
            <a:r>
              <a:rPr lang="en-US" dirty="0" smtClean="0"/>
              <a:t>Greenberg’s </a:t>
            </a:r>
            <a:r>
              <a:rPr lang="en-US" dirty="0"/>
              <a:t>(1963) classification with </a:t>
            </a:r>
            <a:r>
              <a:rPr lang="en-US" dirty="0" smtClean="0"/>
              <a:t>4 African “families</a:t>
            </a:r>
            <a:r>
              <a:rPr lang="en-US" dirty="0"/>
              <a:t>” widely accepted </a:t>
            </a:r>
            <a:r>
              <a:rPr lang="en-US" dirty="0" smtClean="0"/>
              <a:t>but </a:t>
            </a:r>
            <a:r>
              <a:rPr lang="en-US" dirty="0"/>
              <a:t>not robust </a:t>
            </a:r>
            <a:r>
              <a:rPr lang="en-US" dirty="0" smtClean="0"/>
              <a:t>(e.g., Campbell </a:t>
            </a:r>
            <a:r>
              <a:rPr lang="en-US" dirty="0"/>
              <a:t>and Poser 2008)</a:t>
            </a:r>
            <a:endParaRPr lang="de-DE" dirty="0"/>
          </a:p>
          <a:p>
            <a:r>
              <a:rPr lang="en-US" dirty="0" smtClean="0"/>
              <a:t>review of </a:t>
            </a:r>
            <a:r>
              <a:rPr lang="en-US" dirty="0"/>
              <a:t>state of language </a:t>
            </a:r>
            <a:r>
              <a:rPr lang="en-US" dirty="0" smtClean="0"/>
              <a:t>classification </a:t>
            </a:r>
            <a:r>
              <a:rPr lang="en-US" dirty="0"/>
              <a:t>by </a:t>
            </a:r>
            <a:r>
              <a:rPr lang="en-US" dirty="0" err="1"/>
              <a:t>Güldemann</a:t>
            </a:r>
            <a:r>
              <a:rPr lang="en-US" dirty="0"/>
              <a:t> (forthcoming b), oriented to standard criteria </a:t>
            </a:r>
            <a:r>
              <a:rPr lang="en-US" dirty="0" smtClean="0"/>
              <a:t>(e.g</a:t>
            </a:r>
            <a:r>
              <a:rPr lang="en-US" dirty="0"/>
              <a:t>., Nichols 1996, Campbell 2003)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&gt; genealogically far more diverse picture (see Map </a:t>
            </a:r>
            <a:r>
              <a:rPr lang="en-US" dirty="0" smtClean="0"/>
              <a:t>3, Table </a:t>
            </a:r>
            <a:r>
              <a:rPr lang="en-US" dirty="0"/>
              <a:t>A1):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- 2 </a:t>
            </a:r>
            <a:r>
              <a:rPr lang="en-US" dirty="0" smtClean="0"/>
              <a:t>large </a:t>
            </a:r>
            <a:r>
              <a:rPr lang="en-US" dirty="0"/>
              <a:t>families: Niger-Congo, </a:t>
            </a:r>
            <a:r>
              <a:rPr lang="en-US" dirty="0" err="1" smtClean="0"/>
              <a:t>Afroasiatic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- 3 </a:t>
            </a:r>
            <a:r>
              <a:rPr lang="en-US" dirty="0" smtClean="0"/>
              <a:t>intermediate </a:t>
            </a:r>
            <a:r>
              <a:rPr lang="en-US" dirty="0"/>
              <a:t>families: Central Sudanic, </a:t>
            </a:r>
            <a:r>
              <a:rPr lang="en-US" dirty="0" smtClean="0"/>
              <a:t>Nilotic-</a:t>
            </a:r>
            <a:r>
              <a:rPr lang="en-US" dirty="0" err="1" smtClean="0"/>
              <a:t>Surmic</a:t>
            </a:r>
            <a:r>
              <a:rPr lang="en-US" dirty="0"/>
              <a:t>, Mande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- 35+ units </a:t>
            </a:r>
            <a:r>
              <a:rPr lang="en-US" dirty="0" smtClean="0"/>
              <a:t>(&gt;12 </a:t>
            </a:r>
            <a:r>
              <a:rPr lang="en-US" dirty="0"/>
              <a:t>singletons) without convincing affiliation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Genealogical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linguistics</a:t>
            </a:r>
            <a:endParaRPr lang="de-DE" b="1" dirty="0"/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 smtClean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Güldemann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(forth. </a:t>
            </a:r>
            <a:r>
              <a:rPr lang="en-US" dirty="0"/>
              <a:t>b)</a:t>
            </a:r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3074" name="Picture 2" descr="FormatFactoryM24 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5" y="-1"/>
            <a:ext cx="8088086" cy="68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 An update</a:t>
            </a:r>
            <a:endParaRPr lang="de-DE" b="1" dirty="0"/>
          </a:p>
          <a:p>
            <a:pPr marL="0" indent="0">
              <a:buNone/>
            </a:pPr>
            <a:r>
              <a:rPr lang="en-US" b="1" dirty="0"/>
              <a:t>2.3.1 A new macro-areal profile for </a:t>
            </a:r>
            <a:r>
              <a:rPr lang="en-US" b="1" dirty="0" err="1" smtClean="0"/>
              <a:t>Afrabia</a:t>
            </a:r>
            <a:endParaRPr lang="de-DE" b="1" dirty="0"/>
          </a:p>
          <a:p>
            <a:r>
              <a:rPr lang="en-US" dirty="0" smtClean="0"/>
              <a:t>external </a:t>
            </a:r>
            <a:r>
              <a:rPr lang="en-US" dirty="0"/>
              <a:t>separation and internal partition</a:t>
            </a:r>
            <a:r>
              <a:rPr lang="en-US" dirty="0" smtClean="0"/>
              <a:t>:</a:t>
            </a:r>
            <a:endParaRPr lang="de-DE" dirty="0"/>
          </a:p>
          <a:p>
            <a:r>
              <a:rPr lang="en-US" dirty="0" smtClean="0"/>
              <a:t>new: </a:t>
            </a:r>
            <a:r>
              <a:rPr lang="en-US" b="1" dirty="0" smtClean="0"/>
              <a:t>continent-sized </a:t>
            </a:r>
            <a:r>
              <a:rPr lang="en-US" b="1" dirty="0"/>
              <a:t>unit “</a:t>
            </a:r>
            <a:r>
              <a:rPr lang="en-US" b="1" dirty="0" err="1"/>
              <a:t>Afrabia</a:t>
            </a:r>
            <a:r>
              <a:rPr lang="en-US" b="1" dirty="0"/>
              <a:t>” </a:t>
            </a:r>
            <a:r>
              <a:rPr lang="en-US" b="1" dirty="0" smtClean="0"/>
              <a:t>= </a:t>
            </a:r>
            <a:r>
              <a:rPr lang="en-US" b="1" dirty="0"/>
              <a:t>Africa </a:t>
            </a:r>
            <a:r>
              <a:rPr lang="en-US" b="1" dirty="0" smtClean="0"/>
              <a:t>+ Arabian	Peninsula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behaves internally as a </a:t>
            </a:r>
            <a:r>
              <a:rPr lang="en-US" dirty="0" smtClean="0"/>
              <a:t>unit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- bounded by Southwest Asian transition zone (cf. Haig 2017, </a:t>
            </a:r>
            <a:r>
              <a:rPr lang="en-US" dirty="0" smtClean="0"/>
              <a:t>			Haig </a:t>
            </a:r>
            <a:r>
              <a:rPr lang="en-US" dirty="0"/>
              <a:t>and Khan forth.)</a:t>
            </a:r>
            <a:endParaRPr lang="de-DE" dirty="0"/>
          </a:p>
          <a:p>
            <a:r>
              <a:rPr lang="en-US" dirty="0" smtClean="0"/>
              <a:t>old</a:t>
            </a:r>
            <a:r>
              <a:rPr lang="en-US" dirty="0"/>
              <a:t>: </a:t>
            </a:r>
            <a:r>
              <a:rPr lang="en-US" dirty="0" smtClean="0"/>
              <a:t>two </a:t>
            </a:r>
            <a:r>
              <a:rPr lang="en-US" dirty="0"/>
              <a:t>spread zones </a:t>
            </a:r>
            <a:r>
              <a:rPr lang="en-US" dirty="0" smtClean="0"/>
              <a:t>				II</a:t>
            </a:r>
            <a:r>
              <a:rPr lang="en-US" dirty="0"/>
              <a:t>, </a:t>
            </a:r>
            <a:r>
              <a:rPr lang="en-US" dirty="0" smtClean="0"/>
              <a:t>VI</a:t>
            </a:r>
            <a:r>
              <a:rPr lang="en-US" dirty="0"/>
              <a:t>	</a:t>
            </a:r>
            <a:r>
              <a:rPr lang="en-US" dirty="0" smtClean="0"/>
              <a:t>	vs</a:t>
            </a:r>
            <a:r>
              <a:rPr lang="en-US" dirty="0"/>
              <a:t>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	three contact-related macro-areas </a:t>
            </a:r>
            <a:r>
              <a:rPr lang="en-US" dirty="0" smtClean="0"/>
              <a:t>	I</a:t>
            </a:r>
            <a:r>
              <a:rPr lang="en-US" dirty="0"/>
              <a:t>, III, </a:t>
            </a:r>
            <a:r>
              <a:rPr lang="en-US" dirty="0" smtClean="0"/>
              <a:t>V (see </a:t>
            </a:r>
            <a:r>
              <a:rPr lang="en-US" dirty="0"/>
              <a:t>Tables </a:t>
            </a:r>
            <a:r>
              <a:rPr lang="en-US" dirty="0" smtClean="0"/>
              <a:t>A2-4)</a:t>
            </a:r>
            <a:endParaRPr lang="de-DE" dirty="0"/>
          </a:p>
          <a:p>
            <a:r>
              <a:rPr lang="en-US" dirty="0" smtClean="0"/>
              <a:t>new: </a:t>
            </a:r>
            <a:r>
              <a:rPr lang="en-US" b="1" dirty="0" smtClean="0"/>
              <a:t>transition </a:t>
            </a:r>
            <a:r>
              <a:rPr lang="en-US" b="1" dirty="0"/>
              <a:t>sphere </a:t>
            </a:r>
            <a:r>
              <a:rPr lang="en-US" b="1" dirty="0" smtClean="0"/>
              <a:t>IV </a:t>
            </a:r>
            <a:r>
              <a:rPr lang="en-US" b="1" dirty="0"/>
              <a:t>with two </a:t>
            </a:r>
            <a:r>
              <a:rPr lang="en-US" b="1" dirty="0" smtClean="0"/>
              <a:t>subareas</a:t>
            </a:r>
            <a:r>
              <a:rPr lang="en-US" dirty="0" smtClean="0"/>
              <a:t> (separate </a:t>
            </a:r>
            <a:r>
              <a:rPr lang="en-US" dirty="0"/>
              <a:t>III from </a:t>
            </a:r>
            <a:r>
              <a:rPr lang="en-US" dirty="0" smtClean="0"/>
              <a:t>V/VI</a:t>
            </a:r>
            <a:endParaRPr lang="de-DE" dirty="0"/>
          </a:p>
          <a:p>
            <a:endParaRPr lang="de-DE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1537</Words>
  <Application>Microsoft Office PowerPoint</Application>
  <PresentationFormat>Benutzerdefiniert</PresentationFormat>
  <Paragraphs>410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Office Theme</vt:lpstr>
      <vt:lpstr>Linguistic macro-areas in Africa:  when “boundaries” are areas themselves</vt:lpstr>
      <vt:lpstr>1 Introduction</vt:lpstr>
      <vt:lpstr>2 Macro-areas in Africa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 Macro-areal “boundaries” in Africa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 Macro-areal “boundaries”: a summary</vt:lpstr>
      <vt:lpstr>4 Macro-areal “boundaries”: a summary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Tom Gueldemann</dc:creator>
  <cp:lastModifiedBy>Astrid Kiesewetter</cp:lastModifiedBy>
  <cp:revision>56</cp:revision>
  <dcterms:created xsi:type="dcterms:W3CDTF">2017-04-19T16:25:12Z</dcterms:created>
  <dcterms:modified xsi:type="dcterms:W3CDTF">2017-04-28T08:23:10Z</dcterms:modified>
</cp:coreProperties>
</file>